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984A4-F1BD-424E-ABEB-EC4686528C45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A481F-914C-4F72-B6C1-518FEA5C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5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D69ABE32-CCC0-4317-B121-3F9B0C4B8912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F0AB10E8-A0FE-4A47-B373-BA2EE60DCE61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A3A2CDE8-F41A-4E09-A97D-8EFB701DB622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69F3CCAE-93E1-45FC-8E7B-A6702D6F5530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1C10F5A6-4860-411B-AB51-19972161F666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C632C34F-67D1-4AC3-8CC8-42E136D3854B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BBF26DED-5B00-4278-A207-D7DADE71881E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A60D3FC4-8B11-4CEF-BDCE-1B40DB89F737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2E6E9BA3-47DF-4EEB-8689-7EF8547915EB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D210BF7C-88C4-4740-A7D4-ED5DAF540914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DC70636F-A3B8-4B61-80EF-726F7834801C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ADE39AA9-53E3-4014-A06E-12C42F6F4519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6933A6A0-4551-49C9-8932-06C3B7E737EB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E3CD-5561-4D3E-90B8-9F1B3891D09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F05C-E71A-4330-8225-462F9852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7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E3CD-5561-4D3E-90B8-9F1B3891D09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F05C-E71A-4330-8225-462F9852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7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E3CD-5561-4D3E-90B8-9F1B3891D09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F05C-E71A-4330-8225-462F9852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10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D0A56-A6EF-4B66-98AA-855EF2BF9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sz="1200"/>
              <a:t>2009,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034458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B2742-C122-4911-8CF9-84EBA1A2C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sz="1200"/>
              <a:t>2009,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58252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E3CD-5561-4D3E-90B8-9F1B3891D09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F05C-E71A-4330-8225-462F9852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2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E3CD-5561-4D3E-90B8-9F1B3891D09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F05C-E71A-4330-8225-462F9852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3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E3CD-5561-4D3E-90B8-9F1B3891D09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F05C-E71A-4330-8225-462F9852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9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E3CD-5561-4D3E-90B8-9F1B3891D09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F05C-E71A-4330-8225-462F9852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2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E3CD-5561-4D3E-90B8-9F1B3891D09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F05C-E71A-4330-8225-462F9852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E3CD-5561-4D3E-90B8-9F1B3891D09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F05C-E71A-4330-8225-462F9852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5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E3CD-5561-4D3E-90B8-9F1B3891D09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F05C-E71A-4330-8225-462F9852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7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E3CD-5561-4D3E-90B8-9F1B3891D09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F05C-E71A-4330-8225-462F9852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CE3CD-5561-4D3E-90B8-9F1B3891D09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AF05C-E71A-4330-8225-462F9852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3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000" smtClean="0">
                <a:solidFill>
                  <a:schemeClr val="tx1"/>
                </a:solidFill>
              </a:rPr>
              <a:t>Thermochemistry</a:t>
            </a:r>
            <a:endParaRPr lang="en-US" altLang="en-US" sz="5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7198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Internal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8077200" cy="4267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The </a:t>
            </a:r>
            <a:r>
              <a:rPr lang="en-US" altLang="en-US" b="1" dirty="0" smtClean="0">
                <a:solidFill>
                  <a:srgbClr val="FF0000"/>
                </a:solidFill>
              </a:rPr>
              <a:t>internal energy </a:t>
            </a:r>
            <a:r>
              <a:rPr lang="en-US" altLang="en-US" dirty="0" smtClean="0">
                <a:solidFill>
                  <a:schemeClr val="tx1"/>
                </a:solidFill>
              </a:rPr>
              <a:t>of a system is the sum of all kinetic and potential energies of all components of the system; we call it </a:t>
            </a:r>
            <a:r>
              <a:rPr lang="en-US" altLang="en-US" i="1" dirty="0" smtClean="0">
                <a:solidFill>
                  <a:schemeClr val="tx1"/>
                </a:solidFill>
              </a:rPr>
              <a:t>E.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</a:t>
            </a:r>
            <a:r>
              <a:rPr lang="en-US" altLang="en-US" i="1" dirty="0" smtClean="0">
                <a:solidFill>
                  <a:schemeClr val="tx1"/>
                </a:solidFill>
              </a:rPr>
              <a:t>E</a:t>
            </a:r>
            <a:r>
              <a:rPr lang="en-US" altLang="en-US" dirty="0" smtClean="0">
                <a:solidFill>
                  <a:schemeClr val="tx1"/>
                </a:solidFill>
              </a:rPr>
              <a:t> = </a:t>
            </a:r>
            <a:r>
              <a:rPr lang="en-US" altLang="en-US" i="1" dirty="0" err="1" smtClean="0">
                <a:solidFill>
                  <a:schemeClr val="tx1"/>
                </a:solidFill>
              </a:rPr>
              <a:t>E</a:t>
            </a:r>
            <a:r>
              <a:rPr lang="en-US" altLang="en-US" baseline="-25000" dirty="0" err="1" smtClean="0">
                <a:solidFill>
                  <a:schemeClr val="tx1"/>
                </a:solidFill>
              </a:rPr>
              <a:t>final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−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i="1" dirty="0" err="1" smtClean="0">
                <a:solidFill>
                  <a:schemeClr val="tx1"/>
                </a:solidFill>
              </a:rPr>
              <a:t>E</a:t>
            </a:r>
            <a:r>
              <a:rPr lang="en-US" altLang="en-US" baseline="-25000" dirty="0" err="1" smtClean="0">
                <a:solidFill>
                  <a:schemeClr val="tx1"/>
                </a:solidFill>
              </a:rPr>
              <a:t>initial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     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smtClean="0">
                <a:solidFill>
                  <a:schemeClr val="tx1"/>
                </a:solidFill>
              </a:rPr>
              <a:t> (State function)</a:t>
            </a:r>
            <a:endParaRPr lang="en-US" altLang="en-US" sz="2000" baseline="-25000" dirty="0" smtClean="0">
              <a:solidFill>
                <a:schemeClr val="tx1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en-US" altLang="en-US" baseline="-25000" dirty="0" smtClean="0">
              <a:solidFill>
                <a:schemeClr val="tx1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If </a:t>
            </a:r>
            <a:r>
              <a:rPr lang="en-US" altLang="en-US" i="1" dirty="0" smtClean="0">
                <a:solidFill>
                  <a:schemeClr val="tx1"/>
                </a:solidFill>
              </a:rPr>
              <a:t>E is </a:t>
            </a:r>
            <a:r>
              <a:rPr lang="en-US" altLang="en-US" b="1" dirty="0" smtClean="0">
                <a:solidFill>
                  <a:srgbClr val="FF0000"/>
                </a:solidFill>
              </a:rPr>
              <a:t>positive</a:t>
            </a:r>
            <a:r>
              <a:rPr lang="en-US" altLang="en-US" i="1" dirty="0" smtClean="0">
                <a:solidFill>
                  <a:schemeClr val="tx1"/>
                </a:solidFill>
              </a:rPr>
              <a:t>, the system </a:t>
            </a:r>
            <a:r>
              <a:rPr lang="en-US" altLang="en-US" b="1" dirty="0" smtClean="0">
                <a:solidFill>
                  <a:srgbClr val="FF0000"/>
                </a:solidFill>
              </a:rPr>
              <a:t>absorbed</a:t>
            </a:r>
            <a:r>
              <a:rPr lang="en-US" altLang="en-US" i="1" dirty="0" smtClean="0">
                <a:solidFill>
                  <a:schemeClr val="tx1"/>
                </a:solidFill>
              </a:rPr>
              <a:t> energy from the surroundings.</a:t>
            </a:r>
          </a:p>
          <a:p>
            <a:pPr algn="ctr" eaLnBrk="1" hangingPunct="1">
              <a:buFontTx/>
              <a:buNone/>
              <a:defRPr/>
            </a:pPr>
            <a:endParaRPr lang="en-US" altLang="en-US" dirty="0" smtClean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If </a:t>
            </a:r>
            <a:r>
              <a:rPr lang="en-US" altLang="en-US" i="1" dirty="0" smtClean="0">
                <a:solidFill>
                  <a:schemeClr val="tx1"/>
                </a:solidFill>
              </a:rPr>
              <a:t>E is </a:t>
            </a:r>
            <a:r>
              <a:rPr lang="en-US" altLang="en-US" b="1" dirty="0" smtClean="0">
                <a:solidFill>
                  <a:schemeClr val="tx1"/>
                </a:solidFill>
              </a:rPr>
              <a:t>negative</a:t>
            </a:r>
            <a:r>
              <a:rPr lang="en-US" altLang="en-US" i="1" dirty="0" smtClean="0">
                <a:solidFill>
                  <a:schemeClr val="tx1"/>
                </a:solidFill>
              </a:rPr>
              <a:t>, the system </a:t>
            </a:r>
            <a:r>
              <a:rPr lang="en-US" altLang="en-US" b="1" dirty="0" smtClean="0">
                <a:solidFill>
                  <a:schemeClr val="tx1"/>
                </a:solidFill>
              </a:rPr>
              <a:t>released</a:t>
            </a:r>
            <a:r>
              <a:rPr lang="en-US" altLang="en-US" i="1" dirty="0" smtClean="0">
                <a:solidFill>
                  <a:schemeClr val="tx1"/>
                </a:solidFill>
              </a:rPr>
              <a:t> energy to the surroundings.</a:t>
            </a:r>
          </a:p>
        </p:txBody>
      </p:sp>
    </p:spTree>
    <p:extLst>
      <p:ext uri="{BB962C8B-B14F-4D97-AF65-F5344CB8AC3E}">
        <p14:creationId xmlns:p14="http://schemas.microsoft.com/office/powerpoint/2010/main" val="167672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altLang="en-US" b="1" i="1" smtClean="0">
                <a:solidFill>
                  <a:schemeClr val="tx1"/>
                </a:solidFill>
              </a:rPr>
              <a:t>E</a:t>
            </a:r>
            <a:r>
              <a:rPr lang="en-US" altLang="en-US" b="1" smtClean="0">
                <a:solidFill>
                  <a:schemeClr val="tx1"/>
                </a:solidFill>
              </a:rPr>
              <a:t> = </a:t>
            </a:r>
            <a:r>
              <a:rPr lang="en-US" altLang="en-US" b="1" i="1" smtClean="0">
                <a:solidFill>
                  <a:schemeClr val="tx1"/>
                </a:solidFill>
              </a:rPr>
              <a:t>q</a:t>
            </a:r>
            <a:r>
              <a:rPr lang="en-US" altLang="en-US" b="1" smtClean="0">
                <a:solidFill>
                  <a:schemeClr val="tx1"/>
                </a:solidFill>
              </a:rPr>
              <a:t> + </a:t>
            </a:r>
            <a:r>
              <a:rPr lang="en-US" altLang="en-US" b="1" i="1" smtClean="0">
                <a:solidFill>
                  <a:schemeClr val="tx1"/>
                </a:solidFill>
              </a:rPr>
              <a:t>w</a:t>
            </a:r>
            <a:endParaRPr lang="en-US" altLang="en-US" b="1" smtClean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2800" b="1" dirty="0" smtClean="0">
                <a:solidFill>
                  <a:schemeClr val="tx1"/>
                </a:solidFill>
              </a:rPr>
              <a:t>When energy is exchanged between the system and the surroundings, it is exchanged as either heat (</a:t>
            </a:r>
            <a:r>
              <a:rPr lang="en-US" altLang="en-US" sz="2800" b="1" i="1" dirty="0" smtClean="0">
                <a:solidFill>
                  <a:schemeClr val="tx1"/>
                </a:solidFill>
              </a:rPr>
              <a:t>q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) or work (</a:t>
            </a:r>
            <a:r>
              <a:rPr lang="en-US" altLang="en-US" sz="2800" b="1" i="1" dirty="0" smtClean="0">
                <a:solidFill>
                  <a:schemeClr val="tx1"/>
                </a:solidFill>
              </a:rPr>
              <a:t>w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).</a:t>
            </a:r>
          </a:p>
          <a:p>
            <a:pPr eaLnBrk="1" hangingPunct="1">
              <a:defRPr/>
            </a:pPr>
            <a:endParaRPr lang="en-US" altLang="en-US" sz="2800" dirty="0" smtClean="0">
              <a:solidFill>
                <a:schemeClr val="tx1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b="1" dirty="0" smtClean="0">
                <a:solidFill>
                  <a:schemeClr val="tx1"/>
                </a:solidFill>
              </a:rPr>
              <a:t>That is, </a:t>
            </a:r>
            <a:r>
              <a:rPr lang="en-US" altLang="en-US" sz="2800" b="1" dirty="0" smtClean="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en-US" sz="2800" b="1" i="1" dirty="0" smtClean="0">
                <a:solidFill>
                  <a:schemeClr val="tx1"/>
                </a:solidFill>
              </a:rPr>
              <a:t>E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 = </a:t>
            </a:r>
            <a:r>
              <a:rPr lang="en-US" altLang="en-US" sz="2800" b="1" i="1" dirty="0" smtClean="0">
                <a:solidFill>
                  <a:schemeClr val="tx1"/>
                </a:solidFill>
              </a:rPr>
              <a:t>q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 + </a:t>
            </a:r>
            <a:r>
              <a:rPr lang="en-US" altLang="en-US" sz="2800" b="1" i="1" dirty="0" smtClean="0">
                <a:solidFill>
                  <a:schemeClr val="tx1"/>
                </a:solidFill>
              </a:rPr>
              <a:t>w.</a:t>
            </a:r>
            <a:endParaRPr lang="en-US" altLang="en-US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657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The signs of </a:t>
            </a:r>
            <a:r>
              <a:rPr lang="en-US" altLang="en-US" i="1" smtClean="0">
                <a:solidFill>
                  <a:schemeClr val="tx1"/>
                </a:solidFill>
              </a:rPr>
              <a:t>q </a:t>
            </a:r>
            <a:r>
              <a:rPr lang="en-US" altLang="en-US" smtClean="0">
                <a:solidFill>
                  <a:schemeClr val="tx1"/>
                </a:solidFill>
              </a:rPr>
              <a:t>&amp;</a:t>
            </a:r>
            <a:r>
              <a:rPr lang="en-US" altLang="en-US" i="1" smtClean="0">
                <a:solidFill>
                  <a:schemeClr val="tx1"/>
                </a:solidFill>
              </a:rPr>
              <a:t> w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0723" name="Text Placeholder 4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+ q = system gains or takes in heat</a:t>
            </a:r>
          </a:p>
          <a:p>
            <a:pPr>
              <a:buFontTx/>
              <a:buChar char="-"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q = system loses or gives off heat</a:t>
            </a:r>
          </a:p>
          <a:p>
            <a:pPr marL="0" indent="0">
              <a:buFontTx/>
              <a:buNone/>
              <a:defRPr/>
            </a:pPr>
            <a:endParaRPr lang="en-US" altLang="en-US" b="1" dirty="0" smtClean="0">
              <a:solidFill>
                <a:schemeClr val="tx1"/>
              </a:solidFill>
            </a:endParaRPr>
          </a:p>
          <a:p>
            <a:pPr>
              <a:buFontTx/>
              <a:buNone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+ w = work is done on the system by the surroundings (piston pushed in)</a:t>
            </a:r>
          </a:p>
          <a:p>
            <a:pPr>
              <a:buFontTx/>
              <a:buNone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- w = work is done by the system on its surroundings (piston moves out)</a:t>
            </a:r>
          </a:p>
        </p:txBody>
      </p:sp>
    </p:spTree>
    <p:extLst>
      <p:ext uri="{BB962C8B-B14F-4D97-AF65-F5344CB8AC3E}">
        <p14:creationId xmlns:p14="http://schemas.microsoft.com/office/powerpoint/2010/main" val="15954874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sym typeface="Symbol" pitchFamily="-80" charset="2"/>
              </a:rPr>
              <a:t>Example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387" name="Text Placeholder 4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smtClean="0">
                <a:solidFill>
                  <a:schemeClr val="tx1"/>
                </a:solidFill>
              </a:rPr>
              <a:t>As hydrogen and oxygen gas are ignited in a cylinder, the system loses 550 J of heat to its surroundings. The expanding gases move a pistion to do 240 J of work on its surroundings.    </a:t>
            </a:r>
            <a:r>
              <a:rPr lang="en-US" altLang="en-US" sz="2400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altLang="en-US" sz="2400" i="1" smtClean="0">
                <a:solidFill>
                  <a:schemeClr val="tx1"/>
                </a:solidFill>
              </a:rPr>
              <a:t>E</a:t>
            </a:r>
            <a:r>
              <a:rPr lang="en-US" altLang="en-US" sz="2400" smtClean="0">
                <a:solidFill>
                  <a:schemeClr val="tx1"/>
                </a:solidFill>
              </a:rPr>
              <a:t> for system = ?</a:t>
            </a:r>
          </a:p>
          <a:p>
            <a:pPr>
              <a:buFontTx/>
              <a:buNone/>
            </a:pPr>
            <a:endParaRPr lang="en-US" altLang="en-US" sz="2400" b="1" smtClean="0">
              <a:solidFill>
                <a:srgbClr val="00197D"/>
              </a:solidFill>
              <a:sym typeface="Symbol" pitchFamily="-80" charset="2"/>
            </a:endParaRPr>
          </a:p>
          <a:p>
            <a:pPr>
              <a:buFontTx/>
              <a:buNone/>
            </a:pPr>
            <a:r>
              <a:rPr lang="en-US" altLang="en-US" sz="2400" smtClean="0">
                <a:solidFill>
                  <a:schemeClr val="tx1"/>
                </a:solidFill>
                <a:sym typeface="Symbol" pitchFamily="-80" charset="2"/>
              </a:rPr>
              <a:t>Answer:                     </a:t>
            </a:r>
          </a:p>
          <a:p>
            <a:pPr>
              <a:buFontTx/>
              <a:buNone/>
            </a:pPr>
            <a:r>
              <a:rPr lang="en-US" altLang="en-US" sz="2400" b="1" smtClean="0">
                <a:solidFill>
                  <a:srgbClr val="00197D"/>
                </a:solidFill>
                <a:latin typeface="Symbol" pitchFamily="-80" charset="2"/>
                <a:sym typeface="Symbol" pitchFamily="-80" charset="2"/>
              </a:rPr>
              <a:t>                                           </a:t>
            </a:r>
            <a:r>
              <a:rPr lang="en-US" altLang="en-US" sz="2400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altLang="en-US" sz="2400" i="1" smtClean="0">
                <a:solidFill>
                  <a:schemeClr val="tx1"/>
                </a:solidFill>
              </a:rPr>
              <a:t>E</a:t>
            </a:r>
            <a:r>
              <a:rPr lang="en-US" altLang="en-US" sz="2400" smtClean="0">
                <a:solidFill>
                  <a:schemeClr val="tx1"/>
                </a:solidFill>
              </a:rPr>
              <a:t> = </a:t>
            </a:r>
            <a:r>
              <a:rPr lang="en-US" altLang="en-US" sz="2400" i="1" smtClean="0">
                <a:solidFill>
                  <a:schemeClr val="tx1"/>
                </a:solidFill>
              </a:rPr>
              <a:t>q</a:t>
            </a:r>
            <a:r>
              <a:rPr lang="en-US" altLang="en-US" sz="2400" smtClean="0">
                <a:solidFill>
                  <a:schemeClr val="tx1"/>
                </a:solidFill>
              </a:rPr>
              <a:t> </a:t>
            </a:r>
            <a:r>
              <a:rPr lang="en-US" altLang="en-US" sz="2400" smtClean="0">
                <a:solidFill>
                  <a:schemeClr val="tx1"/>
                </a:solidFill>
                <a:cs typeface="Arial" charset="0"/>
              </a:rPr>
              <a:t>+ w</a:t>
            </a:r>
          </a:p>
          <a:p>
            <a:pPr algn="ctr">
              <a:buFontTx/>
              <a:buNone/>
            </a:pPr>
            <a:r>
              <a:rPr lang="en-US" altLang="en-US" sz="2400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altLang="en-US" sz="2400" i="1" smtClean="0">
                <a:solidFill>
                  <a:schemeClr val="tx1"/>
                </a:solidFill>
              </a:rPr>
              <a:t>E</a:t>
            </a:r>
            <a:r>
              <a:rPr lang="en-US" altLang="en-US" sz="2400" smtClean="0">
                <a:solidFill>
                  <a:schemeClr val="tx1"/>
                </a:solidFill>
              </a:rPr>
              <a:t> = </a:t>
            </a:r>
            <a:r>
              <a:rPr lang="en-US" altLang="en-US" sz="2400" i="1" smtClean="0">
                <a:solidFill>
                  <a:schemeClr val="tx1"/>
                </a:solidFill>
              </a:rPr>
              <a:t>(-550 J)  +  (-240 J)</a:t>
            </a:r>
          </a:p>
          <a:p>
            <a:pPr algn="ctr">
              <a:buFontTx/>
              <a:buNone/>
            </a:pPr>
            <a:r>
              <a:rPr lang="en-US" altLang="en-US" sz="2400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altLang="en-US" sz="2400" i="1" smtClean="0">
                <a:solidFill>
                  <a:schemeClr val="tx1"/>
                </a:solidFill>
              </a:rPr>
              <a:t>E</a:t>
            </a:r>
            <a:r>
              <a:rPr lang="en-US" altLang="en-US" sz="2400" smtClean="0">
                <a:solidFill>
                  <a:schemeClr val="tx1"/>
                </a:solidFill>
              </a:rPr>
              <a:t> = </a:t>
            </a:r>
            <a:r>
              <a:rPr lang="en-US" altLang="en-US" sz="2400" i="1" smtClean="0">
                <a:solidFill>
                  <a:schemeClr val="tx1"/>
                </a:solidFill>
              </a:rPr>
              <a:t>- 790 J</a:t>
            </a:r>
          </a:p>
          <a:p>
            <a:pPr>
              <a:buFontTx/>
              <a:buNone/>
            </a:pPr>
            <a:r>
              <a:rPr lang="en-US" altLang="en-US" sz="2400" i="1" smtClean="0">
                <a:solidFill>
                  <a:schemeClr val="tx1"/>
                </a:solidFill>
              </a:rPr>
              <a:t>What does it mean?</a:t>
            </a:r>
          </a:p>
          <a:p>
            <a:pPr algn="ctr">
              <a:buFontTx/>
              <a:buNone/>
            </a:pPr>
            <a:r>
              <a:rPr lang="en-US" altLang="en-US" sz="2400" i="1" smtClean="0">
                <a:solidFill>
                  <a:schemeClr val="tx1"/>
                </a:solidFill>
              </a:rPr>
              <a:t>The system gave off 790 J of energy to its surroundings</a:t>
            </a:r>
            <a:endParaRPr lang="en-US" altLang="en-US" sz="2400" smtClean="0">
              <a:solidFill>
                <a:schemeClr val="tx1"/>
              </a:solidFill>
            </a:endParaRPr>
          </a:p>
          <a:p>
            <a:pPr algn="ctr">
              <a:buFontTx/>
              <a:buNone/>
            </a:pPr>
            <a:endParaRPr lang="en-US" altLang="en-US" sz="2400" smtClean="0"/>
          </a:p>
          <a:p>
            <a:pPr algn="ctr">
              <a:buFontTx/>
              <a:buNone/>
            </a:pPr>
            <a:endParaRPr lang="en-US" altLang="en-US" sz="2800" smtClean="0"/>
          </a:p>
          <a:p>
            <a:pPr algn="ctr">
              <a:buFontTx/>
              <a:buNone/>
            </a:pPr>
            <a:endParaRPr lang="en-US" altLang="en-US" sz="2800" smtClean="0"/>
          </a:p>
          <a:p>
            <a:pPr>
              <a:buFontTx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15144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</a:rPr>
              <a:t>© </a:t>
            </a:r>
            <a:r>
              <a:rPr lang="en-US" altLang="en-US" sz="1200" smtClean="0">
                <a:solidFill>
                  <a:schemeClr val="tx1"/>
                </a:solidFill>
              </a:rPr>
              <a:t>2009, Prentice-Hall, Inc.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Enthalpy &amp; </a:t>
            </a:r>
            <a:r>
              <a:rPr lang="en-US" altLang="en-US" b="1" smtClean="0">
                <a:solidFill>
                  <a:schemeClr val="tx1"/>
                </a:solidFill>
                <a:latin typeface="Symbol" pitchFamily="-80" charset="2"/>
              </a:rPr>
              <a:t>D</a:t>
            </a:r>
            <a:r>
              <a:rPr lang="en-US" altLang="en-US" b="1" smtClean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41148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The symbol for </a:t>
            </a:r>
            <a:r>
              <a:rPr lang="en-US" b="1" dirty="0" smtClean="0">
                <a:solidFill>
                  <a:srgbClr val="FF0000"/>
                </a:solidFill>
              </a:rPr>
              <a:t>enthalpy</a:t>
            </a:r>
            <a:r>
              <a:rPr lang="en-US" dirty="0" smtClean="0">
                <a:solidFill>
                  <a:schemeClr val="tx1"/>
                </a:solidFill>
              </a:rPr>
              <a:t> is H.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Enthalpy is the internal energy plus the product of pressure and volume: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At constant pressure:</a:t>
            </a:r>
          </a:p>
          <a:p>
            <a:pPr algn="ctr" eaLnBrk="1" hangingPunct="1"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b="1" i="1" dirty="0" smtClean="0">
                <a:solidFill>
                  <a:srgbClr val="FF0000"/>
                </a:solidFill>
                <a:sym typeface="Symbol" pitchFamily="-80" charset="2"/>
              </a:rPr>
              <a:t>H </a:t>
            </a:r>
            <a:r>
              <a:rPr lang="en-US" b="1" i="1" dirty="0" smtClean="0">
                <a:solidFill>
                  <a:srgbClr val="FF0000"/>
                </a:solidFill>
                <a:latin typeface="+mj-lt"/>
                <a:sym typeface="Symbol" pitchFamily="-80" charset="2"/>
              </a:rPr>
              <a:t>=</a:t>
            </a:r>
            <a:r>
              <a:rPr lang="en-US" b="1" dirty="0" smtClean="0">
                <a:solidFill>
                  <a:srgbClr val="FF0000"/>
                </a:solidFill>
                <a:latin typeface="Symbol" pitchFamily="-80" charset="2"/>
                <a:sym typeface="Symbol" pitchFamily="-80" charset="2"/>
              </a:rPr>
              <a:t> </a:t>
            </a:r>
            <a:r>
              <a:rPr lang="en-US" b="1" i="1" dirty="0" smtClean="0">
                <a:solidFill>
                  <a:srgbClr val="FF0000"/>
                </a:solidFill>
              </a:rPr>
              <a:t>E = q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So at constant pressure, 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b="1" i="1" dirty="0" smtClean="0">
                <a:solidFill>
                  <a:srgbClr val="FF0000"/>
                </a:solidFill>
                <a:latin typeface="Symbol" pitchFamily="-80" charset="2"/>
                <a:sym typeface="Symbol" pitchFamily="-80" charset="2"/>
              </a:rPr>
              <a:t>H </a:t>
            </a:r>
            <a:r>
              <a:rPr lang="en-US" b="1" dirty="0" smtClean="0">
                <a:solidFill>
                  <a:srgbClr val="FF0000"/>
                </a:solidFill>
                <a:latin typeface="Symbol" pitchFamily="-80" charset="2"/>
                <a:sym typeface="Symbol" pitchFamily="-80" charset="2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sym typeface="Symbol" pitchFamily="-80" charset="2"/>
              </a:rPr>
              <a:t>heat lost or gained by the system</a:t>
            </a:r>
            <a:endParaRPr lang="en-US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895600" y="3124200"/>
            <a:ext cx="2239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FF0000"/>
                </a:solidFill>
              </a:rPr>
              <a:t>H</a:t>
            </a:r>
            <a:r>
              <a:rPr lang="en-US" altLang="en-US" b="1">
                <a:solidFill>
                  <a:srgbClr val="FF0000"/>
                </a:solidFill>
              </a:rPr>
              <a:t> = </a:t>
            </a:r>
            <a:r>
              <a:rPr lang="en-US" altLang="en-US" b="1" i="1">
                <a:solidFill>
                  <a:srgbClr val="FF0000"/>
                </a:solidFill>
              </a:rPr>
              <a:t>E</a:t>
            </a:r>
            <a:r>
              <a:rPr lang="en-US" altLang="en-US" b="1">
                <a:solidFill>
                  <a:srgbClr val="FF0000"/>
                </a:solidFill>
              </a:rPr>
              <a:t> + </a:t>
            </a:r>
            <a:r>
              <a:rPr lang="en-US" altLang="en-US" b="1" i="1">
                <a:solidFill>
                  <a:srgbClr val="FF0000"/>
                </a:solidFill>
              </a:rPr>
              <a:t>PV</a:t>
            </a:r>
          </a:p>
        </p:txBody>
      </p:sp>
    </p:spTree>
    <p:extLst>
      <p:ext uri="{BB962C8B-B14F-4D97-AF65-F5344CB8AC3E}">
        <p14:creationId xmlns:p14="http://schemas.microsoft.com/office/powerpoint/2010/main" val="25587247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  <p:bldP spid="450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Endothermic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When heat is absorbed (taken in) by the system from the surroundings, the process is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endothermic</a:t>
            </a:r>
            <a:r>
              <a:rPr lang="en-US" altLang="en-US" sz="2800" dirty="0" smtClean="0"/>
              <a:t>. </a:t>
            </a:r>
          </a:p>
          <a:p>
            <a:pPr eaLnBrk="1" hangingPunct="1">
              <a:buFontTx/>
              <a:buNone/>
              <a:defRPr/>
            </a:pPr>
            <a:endParaRPr lang="en-US" altLang="en-US" sz="2800" dirty="0" smtClean="0"/>
          </a:p>
          <a:p>
            <a:pPr eaLnBrk="1" hangingPunct="1">
              <a:buFont typeface="Symbol" panose="05050102010706020507" pitchFamily="18" charset="2"/>
              <a:buChar char=" "/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en-US" sz="2800" b="1" i="1" dirty="0" smtClean="0">
                <a:solidFill>
                  <a:srgbClr val="FF0000"/>
                </a:solidFill>
              </a:rPr>
              <a:t>H = </a:t>
            </a:r>
            <a:r>
              <a:rPr lang="en-US" altLang="en-US" sz="2800" b="1" i="1" dirty="0" err="1" smtClean="0">
                <a:solidFill>
                  <a:srgbClr val="FF0000"/>
                </a:solidFill>
              </a:rPr>
              <a:t>H</a:t>
            </a:r>
            <a:r>
              <a:rPr lang="en-US" altLang="en-US" sz="2800" b="1" baseline="-25000" dirty="0" err="1" smtClean="0">
                <a:solidFill>
                  <a:srgbClr val="FF0000"/>
                </a:solidFill>
              </a:rPr>
              <a:t>final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−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i="1" dirty="0" err="1" smtClean="0">
                <a:solidFill>
                  <a:srgbClr val="FF0000"/>
                </a:solidFill>
              </a:rPr>
              <a:t>H</a:t>
            </a:r>
            <a:r>
              <a:rPr lang="en-US" altLang="en-US" sz="2800" b="1" baseline="-25000" dirty="0" err="1" smtClean="0">
                <a:solidFill>
                  <a:srgbClr val="FF0000"/>
                </a:solidFill>
              </a:rPr>
              <a:t>initial</a:t>
            </a:r>
            <a:endParaRPr lang="en-US" altLang="en-US" sz="2800" b="1" baseline="-25000" dirty="0" smtClean="0">
              <a:solidFill>
                <a:srgbClr val="FF0000"/>
              </a:solidFill>
            </a:endParaRPr>
          </a:p>
          <a:p>
            <a:pPr eaLnBrk="1" hangingPunct="1">
              <a:buFont typeface="Symbol" panose="05050102010706020507" pitchFamily="18" charset="2"/>
              <a:buChar char=" "/>
              <a:defRPr/>
            </a:pPr>
            <a:endParaRPr lang="en-US" altLang="en-US" sz="2800" b="1" dirty="0" smtClean="0">
              <a:solidFill>
                <a:srgbClr val="00197D"/>
              </a:solidFill>
              <a:latin typeface="Symbol" panose="05050102010706020507" pitchFamily="18" charset="2"/>
              <a:sym typeface="Symbol" panose="05050102010706020507" pitchFamily="18" charset="2"/>
            </a:endParaRPr>
          </a:p>
          <a:p>
            <a:pPr eaLnBrk="1" hangingPunct="1">
              <a:buFont typeface="Symbol" panose="05050102010706020507" pitchFamily="18" charset="2"/>
              <a:buChar char=" "/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en-US" sz="2800" b="1" i="1" dirty="0" smtClean="0">
                <a:solidFill>
                  <a:srgbClr val="FF0000"/>
                </a:solidFill>
              </a:rPr>
              <a:t>H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= </a:t>
            </a:r>
            <a:r>
              <a:rPr lang="en-US" altLang="en-US" sz="2800" b="1" i="1" dirty="0" err="1" smtClean="0">
                <a:solidFill>
                  <a:srgbClr val="FF0000"/>
                </a:solidFill>
              </a:rPr>
              <a:t>H</a:t>
            </a:r>
            <a:r>
              <a:rPr lang="en-US" altLang="en-US" sz="2800" b="1" baseline="-25000" dirty="0" err="1" smtClean="0">
                <a:solidFill>
                  <a:srgbClr val="FF0000"/>
                </a:solidFill>
              </a:rPr>
              <a:t>products</a:t>
            </a:r>
            <a:r>
              <a:rPr lang="en-US" alt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−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i="1" dirty="0" err="1" smtClean="0">
                <a:solidFill>
                  <a:srgbClr val="FF0000"/>
                </a:solidFill>
              </a:rPr>
              <a:t>H</a:t>
            </a:r>
            <a:r>
              <a:rPr lang="en-US" altLang="en-US" sz="2800" b="1" baseline="-25000" dirty="0" err="1" smtClean="0">
                <a:solidFill>
                  <a:srgbClr val="FF0000"/>
                </a:solidFill>
              </a:rPr>
              <a:t>reactants</a:t>
            </a:r>
            <a:endParaRPr lang="en-US" altLang="en-US" sz="2800" b="1" baseline="-25000" dirty="0" smtClean="0">
              <a:solidFill>
                <a:srgbClr val="FF0000"/>
              </a:solidFill>
            </a:endParaRPr>
          </a:p>
          <a:p>
            <a:pPr eaLnBrk="1" hangingPunct="1">
              <a:buFont typeface="Symbol" panose="05050102010706020507" pitchFamily="18" charset="2"/>
              <a:buChar char=" "/>
              <a:defRPr/>
            </a:pPr>
            <a:r>
              <a:rPr lang="en-US" altLang="en-US" sz="2800" b="1" baseline="-25000" dirty="0" smtClean="0">
                <a:solidFill>
                  <a:srgbClr val="00197D"/>
                </a:solidFill>
              </a:rPr>
              <a:t> </a:t>
            </a:r>
          </a:p>
          <a:p>
            <a:pPr eaLnBrk="1" hangingPunct="1">
              <a:buFont typeface="Symbol" panose="05050102010706020507" pitchFamily="18" charset="2"/>
              <a:buChar char=" "/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en-US" sz="2800" b="1" i="1" dirty="0" smtClean="0">
                <a:solidFill>
                  <a:srgbClr val="FF0000"/>
                </a:solidFill>
              </a:rPr>
              <a:t>H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= </a:t>
            </a:r>
            <a:r>
              <a:rPr lang="en-US" altLang="en-US" sz="2800" b="1" i="1" dirty="0" smtClean="0">
                <a:solidFill>
                  <a:srgbClr val="FF0000"/>
                </a:solidFill>
              </a:rPr>
              <a:t>positive value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Symbol" panose="05050102010706020507" pitchFamily="18" charset="2"/>
              <a:buChar char=" "/>
              <a:defRPr/>
            </a:pPr>
            <a:r>
              <a:rPr lang="en-US" altLang="en-US" sz="2800" b="1" dirty="0" smtClean="0">
                <a:solidFill>
                  <a:srgbClr val="FF0000"/>
                </a:solidFill>
              </a:rPr>
              <a:t>         for endothermic </a:t>
            </a:r>
          </a:p>
          <a:p>
            <a:pPr eaLnBrk="1" hangingPunct="1">
              <a:defRPr/>
            </a:pPr>
            <a:endParaRPr lang="en-US" altLang="en-US" sz="2800" dirty="0" smtClean="0"/>
          </a:p>
        </p:txBody>
      </p:sp>
      <p:pic>
        <p:nvPicPr>
          <p:cNvPr id="33796" name="Picture 12" descr="05_12endothermi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3375" y="2743200"/>
            <a:ext cx="3730625" cy="3517900"/>
          </a:xfrm>
        </p:spPr>
      </p:pic>
    </p:spTree>
    <p:extLst>
      <p:ext uri="{BB962C8B-B14F-4D97-AF65-F5344CB8AC3E}">
        <p14:creationId xmlns:p14="http://schemas.microsoft.com/office/powerpoint/2010/main" val="11049137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Thermochemistry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371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Thermodynamics</a:t>
            </a:r>
            <a:r>
              <a:rPr lang="en-US" altLang="en-US" smtClean="0">
                <a:solidFill>
                  <a:schemeClr val="tx1"/>
                </a:solidFill>
              </a:rPr>
              <a:t> - study of energy and its transformations</a:t>
            </a:r>
          </a:p>
          <a:p>
            <a:pPr>
              <a:buFontTx/>
              <a:buNone/>
            </a:pP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3382963"/>
            <a:ext cx="7467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</a:rPr>
              <a:t>Thermochemistry - </a:t>
            </a:r>
            <a:r>
              <a:rPr lang="en-US" altLang="en-US" sz="3200" dirty="0">
                <a:latin typeface="+mn-lt"/>
                <a:ea typeface="+mn-ea"/>
              </a:rPr>
              <a:t>study of chemical reactions involving changes in heat </a:t>
            </a:r>
          </a:p>
        </p:txBody>
      </p:sp>
    </p:spTree>
    <p:extLst>
      <p:ext uri="{BB962C8B-B14F-4D97-AF65-F5344CB8AC3E}">
        <p14:creationId xmlns:p14="http://schemas.microsoft.com/office/powerpoint/2010/main" val="331980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Energy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Energy</a:t>
            </a:r>
            <a:r>
              <a:rPr lang="en-US" altLang="en-US" smtClean="0">
                <a:solidFill>
                  <a:schemeClr val="tx1"/>
                </a:solidFill>
              </a:rPr>
              <a:t> - the ability to do </a:t>
            </a:r>
            <a:r>
              <a:rPr lang="en-US" altLang="en-US" b="1" smtClean="0">
                <a:solidFill>
                  <a:schemeClr val="tx1"/>
                </a:solidFill>
              </a:rPr>
              <a:t>work</a:t>
            </a:r>
            <a:r>
              <a:rPr lang="en-US" altLang="en-US" smtClean="0">
                <a:solidFill>
                  <a:schemeClr val="tx1"/>
                </a:solidFill>
              </a:rPr>
              <a:t> or transfer </a:t>
            </a:r>
            <a:r>
              <a:rPr lang="en-US" altLang="en-US" b="1" smtClean="0">
                <a:solidFill>
                  <a:schemeClr val="tx1"/>
                </a:solidFill>
              </a:rPr>
              <a:t>heat</a:t>
            </a:r>
            <a:r>
              <a:rPr lang="en-US" altLang="en-US" smtClean="0">
                <a:solidFill>
                  <a:schemeClr val="tx1"/>
                </a:solidFill>
              </a:rPr>
              <a:t> energy.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3276600"/>
            <a:ext cx="7772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C82E3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C82E3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C82E3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82E3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b="1" kern="0" dirty="0" smtClean="0">
                <a:solidFill>
                  <a:srgbClr val="FF0000"/>
                </a:solidFill>
              </a:rPr>
              <a:t>Work</a:t>
            </a:r>
            <a:r>
              <a:rPr lang="en-US" altLang="en-US" b="1" kern="0" dirty="0" smtClean="0">
                <a:solidFill>
                  <a:schemeClr val="tx1"/>
                </a:solidFill>
              </a:rPr>
              <a:t> </a:t>
            </a:r>
            <a:r>
              <a:rPr lang="en-US" altLang="en-US" kern="0" dirty="0" smtClean="0">
                <a:solidFill>
                  <a:schemeClr val="tx1"/>
                </a:solidFill>
              </a:rPr>
              <a:t>- energy used to cause an object with mass to move  (w = f x d)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kern="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b="1" kern="0" dirty="0" smtClean="0">
                <a:solidFill>
                  <a:srgbClr val="FF0000"/>
                </a:solidFill>
              </a:rPr>
              <a:t>Heat</a:t>
            </a:r>
            <a:r>
              <a:rPr lang="en-US" altLang="en-US" kern="0" dirty="0" smtClean="0">
                <a:solidFill>
                  <a:schemeClr val="tx1"/>
                </a:solidFill>
              </a:rPr>
              <a:t> - energy used to cause the temperature of an object to increase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kern="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kern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691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Major Types of Energy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77724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Potential energy </a:t>
            </a:r>
            <a:r>
              <a:rPr lang="en-US" altLang="en-US" smtClean="0">
                <a:solidFill>
                  <a:schemeClr val="tx1"/>
                </a:solidFill>
              </a:rPr>
              <a:t>- energy an object possesses by virtue of its position or chemical composition. 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Kinetic energy </a:t>
            </a:r>
            <a:r>
              <a:rPr lang="en-US" altLang="en-US" smtClean="0">
                <a:solidFill>
                  <a:schemeClr val="tx1"/>
                </a:solidFill>
              </a:rPr>
              <a:t>- energy an object possesses by virtue of its motion.</a:t>
            </a:r>
          </a:p>
          <a:p>
            <a:pPr eaLnBrk="1" hangingPunct="1">
              <a:buFontTx/>
              <a:buNone/>
            </a:pPr>
            <a:endParaRPr lang="en-US" altLang="en-US" sz="28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899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Kinetic Energy</a:t>
            </a:r>
          </a:p>
        </p:txBody>
      </p:sp>
      <p:sp>
        <p:nvSpPr>
          <p:cNvPr id="6147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85800" y="1981200"/>
            <a:ext cx="7772400" cy="4419600"/>
          </a:xfrm>
          <a:blipFill rotWithShape="1">
            <a:blip r:embed="rId3"/>
            <a:stretch>
              <a:fillRect l="-1255" t="-966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3276600" y="1309688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 eaLnBrk="1" hangingPunct="1">
              <a:buFontTx/>
              <a:buNone/>
            </a:pPr>
            <a:endParaRPr lang="en-US" altLang="en-US" sz="2400" b="1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42663" y="1128095"/>
            <a:ext cx="1943737" cy="700705"/>
          </a:xfrm>
          <a:prstGeom prst="rect">
            <a:avLst/>
          </a:prstGeom>
          <a:blipFill rotWithShape="1">
            <a:blip r:embed="rId4"/>
            <a:stretch>
              <a:fillRect l="-6270" b="-9565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52098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Potential  Energy</a:t>
            </a:r>
          </a:p>
        </p:txBody>
      </p:sp>
      <p:sp>
        <p:nvSpPr>
          <p:cNvPr id="7171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762000" y="2057400"/>
            <a:ext cx="7772400" cy="4495800"/>
          </a:xfrm>
          <a:blipFill rotWithShape="1">
            <a:blip r:embed="rId3"/>
            <a:stretch>
              <a:fillRect l="-1176" t="-95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3565525" y="1219200"/>
            <a:ext cx="1997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i="1">
                <a:solidFill>
                  <a:schemeClr val="tx1"/>
                </a:solidFill>
              </a:rPr>
              <a:t>PE = </a:t>
            </a:r>
            <a:r>
              <a:rPr lang="en-US" altLang="en-US">
                <a:solidFill>
                  <a:schemeClr val="tx1"/>
                </a:solidFill>
              </a:rPr>
              <a:t>mgh</a:t>
            </a:r>
            <a:endParaRPr lang="en-US" altLang="en-US" sz="28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086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</a:rPr>
              <a:t>© </a:t>
            </a:r>
            <a:r>
              <a:rPr lang="en-US" altLang="en-US" sz="1200" smtClean="0">
                <a:solidFill>
                  <a:schemeClr val="tx1"/>
                </a:solidFill>
              </a:rPr>
              <a:t>2009, Prentice-Hall, Inc.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Units of Energy</a:t>
            </a:r>
          </a:p>
        </p:txBody>
      </p:sp>
      <p:sp>
        <p:nvSpPr>
          <p:cNvPr id="12291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  <a:blipFill rotWithShape="1">
            <a:blip r:embed="rId3"/>
            <a:stretch>
              <a:fillRect l="-2039" t="-1926" r="-1255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644609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First Law of Thermodynamics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8305800" cy="4724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Energy is neither created nor destroyed, but it can undergo a transformation from one type to another.   (Law of Conservation of Energy)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800" dirty="0">
              <a:solidFill>
                <a:schemeClr val="tx1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The total energy of the universe is a constant.</a:t>
            </a:r>
          </a:p>
          <a:p>
            <a:pPr eaLnBrk="1" hangingPunct="1">
              <a:buFontTx/>
              <a:buNone/>
              <a:defRPr/>
            </a:pPr>
            <a:endParaRPr lang="en-US" altLang="en-US" sz="2800" dirty="0" smtClean="0">
              <a:solidFill>
                <a:schemeClr val="tx1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The energy lost by a system must equal the energy gained by its surroundings,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28429840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System and Surroundings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752600"/>
            <a:ext cx="5029200" cy="3886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smtClean="0">
                <a:solidFill>
                  <a:srgbClr val="FF0000"/>
                </a:solidFill>
              </a:rPr>
              <a:t>System</a:t>
            </a:r>
            <a:r>
              <a:rPr lang="en-US" altLang="en-US" sz="2800" b="1" smtClean="0">
                <a:solidFill>
                  <a:schemeClr val="tx1"/>
                </a:solidFill>
              </a:rPr>
              <a:t> - the molecules we want to study (hydrogen and oxygen molecules).</a:t>
            </a:r>
          </a:p>
          <a:p>
            <a:pPr eaLnBrk="1" hangingPunct="1">
              <a:buFontTx/>
              <a:buNone/>
            </a:pPr>
            <a:endParaRPr lang="en-US" altLang="en-US" sz="2800" b="1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n-US" altLang="en-US" sz="2800" b="1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800" b="1" smtClean="0">
                <a:solidFill>
                  <a:srgbClr val="FF0000"/>
                </a:solidFill>
              </a:rPr>
              <a:t>Surroundings</a:t>
            </a:r>
            <a:r>
              <a:rPr lang="en-US" altLang="en-US" sz="2800" b="1" smtClean="0">
                <a:solidFill>
                  <a:schemeClr val="tx1"/>
                </a:solidFill>
              </a:rPr>
              <a:t> - everything else (cylinder and piston).</a:t>
            </a:r>
          </a:p>
        </p:txBody>
      </p:sp>
      <p:pic>
        <p:nvPicPr>
          <p:cNvPr id="27652" name="Picture 7" descr="05_0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67"/>
          <a:stretch>
            <a:fillRect/>
          </a:stretch>
        </p:blipFill>
        <p:spPr>
          <a:xfrm>
            <a:off x="609600" y="1752600"/>
            <a:ext cx="3190875" cy="3886200"/>
          </a:xfrm>
        </p:spPr>
      </p:pic>
    </p:spTree>
    <p:extLst>
      <p:ext uri="{BB962C8B-B14F-4D97-AF65-F5344CB8AC3E}">
        <p14:creationId xmlns:p14="http://schemas.microsoft.com/office/powerpoint/2010/main" val="34042187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Microsoft Office PowerPoint</Application>
  <PresentationFormat>On-screen Show (4:3)</PresentationFormat>
  <Paragraphs>95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Thermochemistry</vt:lpstr>
      <vt:lpstr>Thermochemistry</vt:lpstr>
      <vt:lpstr>Energy</vt:lpstr>
      <vt:lpstr>Major Types of Energy</vt:lpstr>
      <vt:lpstr>Kinetic Energy</vt:lpstr>
      <vt:lpstr>Potential  Energy</vt:lpstr>
      <vt:lpstr>Units of Energy</vt:lpstr>
      <vt:lpstr>First Law of Thermodynamics</vt:lpstr>
      <vt:lpstr>System and Surroundings</vt:lpstr>
      <vt:lpstr>Internal Energy</vt:lpstr>
      <vt:lpstr>E = q + w</vt:lpstr>
      <vt:lpstr>The signs of q &amp; w</vt:lpstr>
      <vt:lpstr>Example</vt:lpstr>
      <vt:lpstr>Enthalpy &amp; DH</vt:lpstr>
      <vt:lpstr>Endothermic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Thermochemistry</dc:title>
  <dc:creator>Kapila Rodrigo</dc:creator>
  <cp:lastModifiedBy>Kapila Rodrigo</cp:lastModifiedBy>
  <cp:revision>1</cp:revision>
  <dcterms:created xsi:type="dcterms:W3CDTF">2016-02-19T00:02:20Z</dcterms:created>
  <dcterms:modified xsi:type="dcterms:W3CDTF">2016-02-19T00:03:12Z</dcterms:modified>
</cp:coreProperties>
</file>